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59" r:id="rId3"/>
    <p:sldId id="269" r:id="rId4"/>
    <p:sldId id="266" r:id="rId5"/>
    <p:sldId id="272" r:id="rId6"/>
    <p:sldId id="271" r:id="rId7"/>
    <p:sldId id="286" r:id="rId8"/>
    <p:sldId id="273" r:id="rId9"/>
    <p:sldId id="274" r:id="rId10"/>
    <p:sldId id="279" r:id="rId11"/>
    <p:sldId id="280" r:id="rId12"/>
    <p:sldId id="282" r:id="rId13"/>
    <p:sldId id="283" r:id="rId14"/>
    <p:sldId id="284" r:id="rId15"/>
    <p:sldId id="285" r:id="rId16"/>
    <p:sldId id="281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278" r:id="rId49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Monoceros" panose="020B0604020202020204" charset="0"/>
      <p:regular r:id="rId54"/>
      <p:bold r:id="rId55"/>
    </p:embeddedFont>
    <p:embeddedFont>
      <p:font typeface="Calibri Light" panose="020F0302020204030204" pitchFamily="34" charset="0"/>
      <p:regular r:id="rId56"/>
      <p:italic r:id="rId5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LO DE ENTRADA" id="{B6B06D53-B2C6-4BB8-8B75-99603D6CB55D}">
          <p14:sldIdLst>
            <p14:sldId id="265"/>
            <p14:sldId id="259"/>
            <p14:sldId id="269"/>
          </p14:sldIdLst>
        </p14:section>
        <p14:section name="MODELO DE TÍTULO" id="{9D417D9B-29F5-4E5E-BC33-1A729717077E}">
          <p14:sldIdLst>
            <p14:sldId id="266"/>
          </p14:sldIdLst>
        </p14:section>
        <p14:section name="MODELO TEXTO" id="{965C688B-1714-4251-A053-0B0E64794A61}">
          <p14:sldIdLst>
            <p14:sldId id="272"/>
            <p14:sldId id="271"/>
            <p14:sldId id="286"/>
            <p14:sldId id="273"/>
            <p14:sldId id="274"/>
            <p14:sldId id="279"/>
            <p14:sldId id="280"/>
            <p14:sldId id="282"/>
            <p14:sldId id="283"/>
            <p14:sldId id="284"/>
            <p14:sldId id="285"/>
            <p14:sldId id="281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ODELO FINAL" id="{4144C093-EB06-490D-AD68-441540FEEF10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72"/>
    <a:srgbClr val="171941"/>
    <a:srgbClr val="47486D"/>
    <a:srgbClr val="51527D"/>
    <a:srgbClr val="8D94CA"/>
    <a:srgbClr val="F7F7F7"/>
    <a:srgbClr val="D2DCF0"/>
    <a:srgbClr val="F2F2F2"/>
    <a:srgbClr val="4F517A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/>
  </p:normalViewPr>
  <p:slideViewPr>
    <p:cSldViewPr snapToGrid="0">
      <p:cViewPr>
        <p:scale>
          <a:sx n="90" d="100"/>
          <a:sy n="90" d="100"/>
        </p:scale>
        <p:origin x="-234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2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43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20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35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23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231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39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57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06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20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33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A0B52-EA02-4842-8671-BA0E7A7DCBF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-1234651" y="-2120000"/>
            <a:ext cx="8003207" cy="8003207"/>
          </a:xfrm>
          <a:prstGeom prst="ellipse">
            <a:avLst/>
          </a:prstGeom>
          <a:solidFill>
            <a:srgbClr val="F7F7F7"/>
          </a:solidFill>
          <a:ln>
            <a:noFill/>
          </a:ln>
          <a:effectLst>
            <a:outerShdw blurRad="990600" dist="723900" dir="5400000" sx="105000" sy="105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2055917" y="2704711"/>
            <a:ext cx="407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Monoceros" panose="02000505000000020004" pitchFamily="2" charset="0"/>
              </a:rPr>
              <a:t>Prof.ª Jéssica Oliveira </a:t>
            </a:r>
          </a:p>
          <a:p>
            <a:endParaRPr lang="pt-BR" sz="2400" b="1" dirty="0">
              <a:latin typeface="Monoceros" panose="02000505000000020004" pitchFamily="2" charset="0"/>
            </a:endParaRPr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56" y="-1322121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055917" y="4791171"/>
            <a:ext cx="1895737" cy="253916"/>
          </a:xfrm>
          <a:prstGeom prst="rect">
            <a:avLst/>
          </a:prstGeom>
          <a:solidFill>
            <a:srgbClr val="51527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000" b="1" spc="300" dirty="0">
                <a:solidFill>
                  <a:schemeClr val="bg1"/>
                </a:solidFill>
                <a:latin typeface="Monoceros" panose="02000505000000020004" pitchFamily="2" charset="0"/>
              </a:rPr>
              <a:t>DATA</a:t>
            </a:r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04" y="684071"/>
            <a:ext cx="1927052" cy="958635"/>
          </a:xfrm>
          <a:prstGeom prst="rect">
            <a:avLst/>
          </a:prstGeom>
        </p:spPr>
      </p:pic>
      <p:sp>
        <p:nvSpPr>
          <p:cNvPr id="36" name="CaixaDeTexto 35"/>
          <p:cNvSpPr txBox="1"/>
          <p:nvPr/>
        </p:nvSpPr>
        <p:spPr>
          <a:xfrm>
            <a:off x="1929469" y="1814930"/>
            <a:ext cx="3307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spc="230" dirty="0">
                <a:solidFill>
                  <a:srgbClr val="51527D"/>
                </a:solidFill>
                <a:latin typeface="Monoceros" panose="02000505000000020004" pitchFamily="2" charset="0"/>
              </a:rPr>
              <a:t>SETOR DE MARKETING</a:t>
            </a:r>
          </a:p>
          <a:p>
            <a:r>
              <a:rPr lang="pt-BR" sz="750" spc="230" dirty="0">
                <a:solidFill>
                  <a:srgbClr val="51527D"/>
                </a:solidFill>
                <a:latin typeface="Monoceros" panose="02000505000000020004" pitchFamily="2" charset="0"/>
              </a:rPr>
              <a:t>GRUPO SER EDUCACIONAL</a:t>
            </a:r>
          </a:p>
        </p:txBody>
      </p:sp>
      <p:cxnSp>
        <p:nvCxnSpPr>
          <p:cNvPr id="37" name="Conector reto 36"/>
          <p:cNvCxnSpPr/>
          <p:nvPr/>
        </p:nvCxnSpPr>
        <p:spPr>
          <a:xfrm>
            <a:off x="2018718" y="1754872"/>
            <a:ext cx="1905717" cy="0"/>
          </a:xfrm>
          <a:prstGeom prst="line">
            <a:avLst/>
          </a:prstGeom>
          <a:ln>
            <a:solidFill>
              <a:srgbClr val="4F517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2058199" y="3128801"/>
            <a:ext cx="427764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spc="250" dirty="0" smtClean="0">
                <a:latin typeface="Monoceros" panose="02000505000000020004" pitchFamily="2" charset="0"/>
              </a:rPr>
              <a:t>Doutoranda em Educação</a:t>
            </a:r>
          </a:p>
          <a:p>
            <a:r>
              <a:rPr lang="pt-BR" sz="900" spc="250" dirty="0" smtClean="0">
                <a:latin typeface="Monoceros" panose="02000505000000020004" pitchFamily="2" charset="0"/>
              </a:rPr>
              <a:t>Mestre em Tecnologia da Informação</a:t>
            </a:r>
          </a:p>
          <a:p>
            <a:r>
              <a:rPr lang="pt-BR" sz="900" spc="250" dirty="0" smtClean="0">
                <a:latin typeface="Monoceros" panose="02000505000000020004" pitchFamily="2" charset="0"/>
              </a:rPr>
              <a:t>Especialista em: Governança em TI, MBA em Gestão de Projetos e Engenharia de Software, Tecnologias Educacionais, Coordenação Pedagógica, Gestão em EAD, Docência no Ensino Superior.</a:t>
            </a:r>
          </a:p>
          <a:p>
            <a:r>
              <a:rPr lang="pt-BR" sz="900" spc="250" dirty="0" smtClean="0">
                <a:latin typeface="Monoceros" panose="02000505000000020004" pitchFamily="2" charset="0"/>
              </a:rPr>
              <a:t>Coordenadora de Inovação e Tecnologia – Codese –AM/ Coordenadora dos Cursos de Tecnologia – Uninorte Manaus, </a:t>
            </a:r>
          </a:p>
          <a:p>
            <a:r>
              <a:rPr lang="pt-BR" sz="900" spc="250" dirty="0" smtClean="0">
                <a:latin typeface="Monoceros" panose="02000505000000020004" pitchFamily="2" charset="0"/>
              </a:rPr>
              <a:t>REDE SOCIAL: prof.jessicaoliveira592</a:t>
            </a:r>
            <a:endParaRPr lang="pt-BR" sz="900" spc="250" dirty="0">
              <a:latin typeface="Monoceros" panose="02000505000000020004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055917" y="2412060"/>
            <a:ext cx="330746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spc="300" dirty="0">
                <a:solidFill>
                  <a:srgbClr val="51527D"/>
                </a:solidFill>
                <a:latin typeface="Monoceros" panose="02000505000000020004" pitchFamily="2" charset="0"/>
              </a:rPr>
              <a:t>APRESENTAÇÃO: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10F78B8D-1B59-CD33-2187-194BE0EE5D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3" y="5881558"/>
            <a:ext cx="4819338" cy="965078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2058199" y="5327184"/>
            <a:ext cx="427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spc="250" dirty="0" smtClean="0">
                <a:latin typeface="Monoceros" panose="02000505000000020004" pitchFamily="2" charset="0"/>
              </a:rPr>
              <a:t>12.04.2024</a:t>
            </a:r>
            <a:endParaRPr lang="pt-BR" sz="900" spc="250" dirty="0"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7" grpId="0" animBg="1"/>
      <p:bldP spid="36" grpId="0"/>
      <p:bldP spid="14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66108" y="-206"/>
            <a:ext cx="9088072" cy="560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428626" y="1677494"/>
            <a:ext cx="55615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Existem vários modelos de governança corporativa em TI, cada um com suas próprias características e benefícios. Entre os modelos mais conhecidos estão o COBIT (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Objectives</a:t>
            </a:r>
            <a:r>
              <a:rPr lang="pt-BR" dirty="0"/>
              <a:t> for Information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Related</a:t>
            </a:r>
            <a:r>
              <a:rPr lang="pt-BR" dirty="0"/>
              <a:t> Technology), o ITIL (Information Technology </a:t>
            </a:r>
            <a:r>
              <a:rPr lang="pt-BR" dirty="0" err="1"/>
              <a:t>Infrastructure</a:t>
            </a:r>
            <a:r>
              <a:rPr lang="pt-BR" dirty="0"/>
              <a:t> Library) e o ISO 27001 (Information Security Management System). 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O </a:t>
            </a:r>
            <a:r>
              <a:rPr lang="pt-BR" dirty="0"/>
              <a:t>COBIT é um modelo focado na governança de TI, com ênfase na gestão de riscos e na conformidade legal. 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O </a:t>
            </a:r>
            <a:r>
              <a:rPr lang="pt-BR" dirty="0"/>
              <a:t>ITIL é um modelo focado na gestão de serviços de TI, com ênfase na melhoria contínua dos processos de entrega de serviços. 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O </a:t>
            </a:r>
            <a:r>
              <a:rPr lang="pt-BR" dirty="0"/>
              <a:t>ISO 27001 é um modelo focado na gestão da segurança da informação, com ênfase na proteção dos dados e sistemas contra ameaças internas e externas.</a:t>
            </a: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</p:txBody>
      </p:sp>
      <p:pic>
        <p:nvPicPr>
          <p:cNvPr id="18" name="Picture 2" descr="three men sitting on chair beside t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70" y="1162481"/>
            <a:ext cx="5674730" cy="4256047"/>
          </a:xfrm>
          <a:prstGeom prst="rect">
            <a:avLst/>
          </a:prstGeom>
          <a:noFill/>
          <a:effectLst>
            <a:outerShdw blurRad="406400" dist="127000" dir="3540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C8882793-EFD8-CF45-1DF0-3C5E9D0E7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91525"/>
            <a:ext cx="3867978" cy="77456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117864" y="540955"/>
            <a:ext cx="507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Monoceros" panose="02000505000000020004" pitchFamily="2" charset="0"/>
              </a:rPr>
              <a:t>Modelos de Governança corporativa em TI</a:t>
            </a:r>
            <a:endParaRPr lang="pt-BR" sz="2400" b="1" dirty="0"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79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66108" y="-206"/>
            <a:ext cx="9088072" cy="560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428626" y="1677494"/>
            <a:ext cx="5561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/>
              <a:t>A governança </a:t>
            </a:r>
            <a:r>
              <a:rPr lang="pt-BR" dirty="0"/>
              <a:t>corporativa em TI é importante porque garante a disponibilidade, integridade e confidencialidade dos dados e sistemas, aumenta a eficiência operacional, reduz riscos e garante a conformidade legal e regulatória</a:t>
            </a:r>
            <a:r>
              <a:rPr lang="pt-BR" dirty="0" smtClean="0"/>
              <a:t>.</a:t>
            </a:r>
          </a:p>
          <a:p>
            <a:pPr algn="just"/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/>
              <a:t> </a:t>
            </a:r>
            <a:r>
              <a:rPr lang="pt-BR" dirty="0"/>
              <a:t>A governança corporativa em TI é especialmente importante em empresas que dependem fortemente da TI para seus negócios, como empresas de tecnologia, bancos e instituições financeiras</a:t>
            </a: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</p:txBody>
      </p:sp>
      <p:pic>
        <p:nvPicPr>
          <p:cNvPr id="18" name="Picture 2" descr="three men sitting on chair beside t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70" y="1123292"/>
            <a:ext cx="5674730" cy="4256047"/>
          </a:xfrm>
          <a:prstGeom prst="rect">
            <a:avLst/>
          </a:prstGeom>
          <a:noFill/>
          <a:effectLst>
            <a:outerShdw blurRad="406400" dist="127000" dir="3540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C8882793-EFD8-CF45-1DF0-3C5E9D0E7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91525"/>
            <a:ext cx="3867978" cy="77456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117864" y="540955"/>
            <a:ext cx="507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Monoceros" panose="02000505000000020004" pitchFamily="2" charset="0"/>
              </a:rPr>
              <a:t>Importância da Governança Corporativa em TI</a:t>
            </a:r>
            <a:endParaRPr lang="pt-BR" sz="2400" b="1" dirty="0"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2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66108" y="10427"/>
            <a:ext cx="9088072" cy="560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428626" y="1902780"/>
            <a:ext cx="11184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Aumento da eficiência operacional: Com a implementação de boas práticas de Governança Corporativa em TI, a empresa pode melhorar seus processos, reduzir o tempo de resposta e aumentar a produtividade.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Redução de riscos: A Governança Corporativa em TI ajuda a identificar, avaliar e mitigar os riscos associados aos sistemas, dados e processos de TI. Isso pode evitar prejuízos financeiros, perda de reputação e outros danos.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Garantia da conformidade legal e regulatória: As boas práticas de Governança Corporativa em TI podem ajudar a empresa a cumprir com as leis e regulamentações relacionadas à privacidade, segurança e proteção de dados.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C8882793-EFD8-CF45-1DF0-3C5E9D0E7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91525"/>
            <a:ext cx="3867978" cy="77456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874126" y="527297"/>
            <a:ext cx="507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B</a:t>
            </a:r>
            <a:r>
              <a:rPr lang="pt-BR" sz="2400" b="1" dirty="0" smtClean="0"/>
              <a:t>enefícios </a:t>
            </a:r>
            <a:r>
              <a:rPr lang="pt-BR" sz="2400" b="1" dirty="0"/>
              <a:t>da Governança Corporativa em TI</a:t>
            </a:r>
            <a:endParaRPr lang="pt-BR" sz="2400" b="1" dirty="0"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7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66108" y="-206"/>
            <a:ext cx="9088072" cy="560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20282" y="1601910"/>
            <a:ext cx="111842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Proteção da informação: A Governança Corporativa em TI ajuda a proteger as informações confidenciais da empresa, incluindo dados dos clientes e da própria organização. Isso pode evitar vazamentos de informações, ataques cibernéticos e outros incidentes.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Melhoria da tomada de decisão: A Governança Corporativa em TI fornece informações mais precisas e confiáveis, o que pode ajudar os líderes a tomar decisões mais assertivas e estratégicas.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Aumento da transparência e da prestação de contas: A Governança Corporativa em TI promove a transparência nos processos de tomada de decisão e a prestação de contas aos stakeholders, aumentando a confiança na empresa.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Melhoria da imagem da empresa: A adoção de boas práticas de Governança Corporativa em TI pode melhorar a imagem da empresa perante os clientes, fornecedores, investidores e a sociedade em geral.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C8882793-EFD8-CF45-1DF0-3C5E9D0E7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91525"/>
            <a:ext cx="3867978" cy="77456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874126" y="527297"/>
            <a:ext cx="507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B</a:t>
            </a:r>
            <a:r>
              <a:rPr lang="pt-BR" sz="2400" b="1" dirty="0" smtClean="0"/>
              <a:t>enefícios </a:t>
            </a:r>
            <a:r>
              <a:rPr lang="pt-BR" sz="2400" b="1" dirty="0"/>
              <a:t>da Governança Corporativa em TI</a:t>
            </a:r>
            <a:endParaRPr lang="pt-BR" sz="2400" b="1" dirty="0"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6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66108" y="-206"/>
            <a:ext cx="9088072" cy="560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20282" y="1601910"/>
            <a:ext cx="11184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Alinhamento estratégico: A Governança Corporativa em TI ajuda a alinhar a estratégia de TI com a estratégia de negócios da empresa, garantindo que as iniciativas de TI estejam alinhadas aos objetivos da organização.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Melhoria da eficiência operacional: A Governança Corporativa em TI pode ajudar a identificar e eliminar processos redundantes, simplificar processos complexos e melhorar a gestão de recursos, aumentando a eficiência operacional.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Redução de custos: Com a melhoria da eficiência operacional, a empresa pode reduzir custos em áreas como pessoal, hardware, software e serviços de TI</a:t>
            </a:r>
            <a:r>
              <a:rPr lang="pt-BR" dirty="0" smtClean="0">
                <a:solidFill>
                  <a:srgbClr val="51527D"/>
                </a:solidFill>
                <a:latin typeface="Monoceros" panose="02000505000000020004" pitchFamily="2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C8882793-EFD8-CF45-1DF0-3C5E9D0E7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91525"/>
            <a:ext cx="3867978" cy="77456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874125" y="527297"/>
            <a:ext cx="6811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Governança Corporativa em TI pode contribuir para a melhoria dos processos e resultados de negócios</a:t>
            </a:r>
            <a:endParaRPr lang="pt-BR" sz="2400" b="1" dirty="0"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1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28626" y="156548"/>
            <a:ext cx="9088072" cy="560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428626" y="1812732"/>
            <a:ext cx="1118425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Gestão de riscos: A Governança Corporativa em TI ajuda a identificar e mitigar riscos de TI, como falhas de segurança, interrupções no serviço e perda de dados. Isso pode evitar prejuízos financeiros e reputacionais para a empresa.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Melhoria da qualidade dos serviços de TI: Com a implementação de boas práticas de Governança Corporativa em TI, a empresa pode melhorar a qualidade dos serviços de TI prestados aos usuários internos e externos.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Melhoria da tomada de decisão: A Governança Corporativa em TI fornece informações mais precisas e confiáveis para a tomada de decisões, ajudando os líderes da empresa a tomar decisões mais assertivas e estratégicas.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1527D"/>
                </a:solidFill>
                <a:latin typeface="Monoceros" panose="02000505000000020004" pitchFamily="2" charset="0"/>
              </a:rPr>
              <a:t>Melhoria da comunicação e colaboração: A Governança Corporativa em TI pode melhorar a comunicação e colaboração entre as equipes de TI e outras áreas da empresa, promovendo um ambiente de trabalho mais integrado e colaborativo.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C8882793-EFD8-CF45-1DF0-3C5E9D0E7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91525"/>
            <a:ext cx="3867978" cy="77456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874125" y="527297"/>
            <a:ext cx="6811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Governança Corporativa em TI pode contribuir para a melhoria dos processos e resultados de negócios</a:t>
            </a:r>
            <a:endParaRPr lang="pt-BR" sz="2400" b="1" dirty="0"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9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66108" y="-206"/>
            <a:ext cx="9088072" cy="560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792965" y="3113280"/>
            <a:ext cx="5561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Aproveite para fazer o DESAFIO COLABORATIVO neste Momento em equipe com seus colegas.</a:t>
            </a: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</p:txBody>
      </p:sp>
      <p:pic>
        <p:nvPicPr>
          <p:cNvPr id="18" name="Picture 2" descr="three men sitting on chair beside t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70" y="1123292"/>
            <a:ext cx="5674730" cy="4256047"/>
          </a:xfrm>
          <a:prstGeom prst="rect">
            <a:avLst/>
          </a:prstGeom>
          <a:noFill/>
          <a:effectLst>
            <a:outerShdw blurRad="406400" dist="127000" dir="3540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C8882793-EFD8-CF45-1DF0-3C5E9D0E7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91525"/>
            <a:ext cx="3867978" cy="77456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117864" y="540955"/>
            <a:ext cx="507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Monoceros" panose="02000505000000020004" pitchFamily="2" charset="0"/>
              </a:rPr>
              <a:t>DESAFIO</a:t>
            </a:r>
            <a:endParaRPr lang="pt-BR" sz="2400" b="1" dirty="0"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8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 a Gestão da Informação e do Conhecimento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4467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gestão?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  Nos manuais, é apresentada como um conjunto de técnicas, destinadas a racionalizar e otimizar o funcionamento das organizações</a:t>
            </a:r>
          </a:p>
          <a:p>
            <a:r>
              <a:rPr lang="pt-BR" dirty="0" smtClean="0"/>
              <a:t>Este objetivo operatório compreende diversos aspectos:</a:t>
            </a:r>
          </a:p>
          <a:p>
            <a:pPr lvl="1"/>
            <a:r>
              <a:rPr lang="pt-BR" dirty="0" smtClean="0"/>
              <a:t>Práticas de direção das empresas: definir orientações estratégicas, de otimizar as relações entre os diferentes elementos necessários para pôr em ação um sistema de ação coletiva, de definir a estrutura e a política da organização</a:t>
            </a:r>
          </a:p>
          <a:p>
            <a:pPr lvl="1"/>
            <a:r>
              <a:rPr lang="pt-BR" dirty="0" smtClean="0"/>
              <a:t>Discursos sobre os modos de organizar a produção, de conduzir os homens que a isso contribuem, de ordenar o tempo e o espaço, de pensar a empresa como uma organização racional;</a:t>
            </a:r>
          </a:p>
          <a:p>
            <a:pPr lvl="1"/>
            <a:r>
              <a:rPr lang="pt-BR" dirty="0" smtClean="0"/>
              <a:t>Técnicas, processos, dispositivos que conciliam as atividades, fixam os lugares, as funções, os estatutos, definem regras de funcionamento.</a:t>
            </a:r>
          </a:p>
          <a:p>
            <a:r>
              <a:rPr lang="pt-BR" b="1" dirty="0" smtClean="0"/>
              <a:t>A gestão é definitivamente um sistema de organização do poder!!!</a:t>
            </a:r>
          </a:p>
          <a:p>
            <a:pPr lvl="1"/>
            <a:r>
              <a:rPr lang="pt-BR" dirty="0" smtClean="0"/>
              <a:t>Por trás de sua aparente neutralidade, é preciso que compreendamos os fundamentos e as características desse poder que evoluiu consideravelmente.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97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Qual a função do gestor?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O gestor, mais do que qualquer outra pessoa, interioriza fortemente a contradição entre capital/trabalho:</a:t>
            </a:r>
          </a:p>
          <a:p>
            <a:pPr lvl="1"/>
            <a:r>
              <a:rPr lang="pt-BR" dirty="0" smtClean="0"/>
              <a:t>De um lado, forte identificação com os interesse da empresa, uma interiorização da lógica de lucro, uma adesão às normas e aos valores do sistema capitalista;</a:t>
            </a:r>
          </a:p>
          <a:p>
            <a:pPr lvl="1"/>
            <a:r>
              <a:rPr lang="pt-BR" dirty="0" smtClean="0"/>
              <a:t>De outro, uma condição salarial submetida às imprevisibilidades da carreira, ao risco da dispensa, à pressão do trabalho e a uma competição feroz.</a:t>
            </a:r>
          </a:p>
          <a:p>
            <a:r>
              <a:rPr lang="pt-BR" dirty="0" smtClean="0"/>
              <a:t>Como lidar com isso?</a:t>
            </a:r>
          </a:p>
          <a:p>
            <a:r>
              <a:rPr lang="pt-BR" dirty="0" smtClean="0"/>
              <a:t>Sua função consiste em produzir um sistema que liga e combina elementos tão disparatados quanto o capital, o trabalho, as matérias-primas, a tecnologia, as regras, as normas e os procedimentos.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768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75624" y="160746"/>
            <a:ext cx="11573684" cy="6223000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16" y="2116934"/>
            <a:ext cx="2637519" cy="1312066"/>
          </a:xfrm>
          <a:prstGeom prst="rect">
            <a:avLst/>
          </a:prstGeom>
        </p:spPr>
      </p:pic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="" xmlns:a16="http://schemas.microsoft.com/office/drawing/2014/main" id="{3AE71BA3-AAAE-9166-B7C7-3D7EAE8C30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31" y="3539944"/>
            <a:ext cx="4187688" cy="83858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A82F45CD-D48F-3742-F9D4-A5E6AE7AF832}"/>
              </a:ext>
            </a:extLst>
          </p:cNvPr>
          <p:cNvSpPr txBox="1"/>
          <p:nvPr/>
        </p:nvSpPr>
        <p:spPr>
          <a:xfrm>
            <a:off x="5394960" y="2358800"/>
            <a:ext cx="58652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 smtClean="0">
                <a:solidFill>
                  <a:schemeClr val="bg1"/>
                </a:solidFill>
                <a:latin typeface="Monoceros" panose="02000505000000020004" pitchFamily="2" charset="0"/>
              </a:rPr>
              <a:t>Ementa:</a:t>
            </a:r>
          </a:p>
          <a:p>
            <a:pPr algn="just"/>
            <a:r>
              <a:rPr lang="pt-BR" sz="1400" b="1" dirty="0">
                <a:solidFill>
                  <a:schemeClr val="bg1"/>
                </a:solidFill>
                <a:latin typeface="Monoceros" panose="02000505000000020004" pitchFamily="2" charset="0"/>
              </a:rPr>
              <a:t>Gestão na era da informação. Conceitos de sistemas de informação e tecnologia da informação e comunicação (TIC). Os pilares: operacional, gerencial e estratégico da tecnologia de informação nas organizações. O uso da Tecnologia da informação (TI) no ambiente organizacional e social. Tendências de hardware e software. Governança de TI. COBIT.</a:t>
            </a:r>
          </a:p>
        </p:txBody>
      </p:sp>
    </p:spTree>
    <p:extLst>
      <p:ext uri="{BB962C8B-B14F-4D97-AF65-F5344CB8AC3E}">
        <p14:creationId xmlns:p14="http://schemas.microsoft.com/office/powerpoint/2010/main" val="18116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gerenciamento?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Evoca a ideia de arranjar, instalar e providenciar.</a:t>
            </a:r>
          </a:p>
          <a:p>
            <a:pPr lvl="1"/>
            <a:r>
              <a:rPr lang="pt-BR" dirty="0" smtClean="0"/>
              <a:t>A providência consistem em organizar em vista de uma produção coletiva, de uma tarefa a cumprir, de uma obra a realizar;</a:t>
            </a:r>
          </a:p>
          <a:p>
            <a:pPr lvl="1"/>
            <a:r>
              <a:rPr lang="pt-BR" dirty="0" smtClean="0"/>
              <a:t>O arranjo ou ordenação consiste em prestar atenção ao conjunto daqueles que contribuem para essa missão, a fim de melhor mobilizá-los em vista de um fim comum, para o proveito de todos.</a:t>
            </a:r>
          </a:p>
          <a:p>
            <a:r>
              <a:rPr lang="pt-BR" dirty="0" smtClean="0"/>
              <a:t>Hoje, em muitas empresas, o termo evoca mais a ideia de arrumação.</a:t>
            </a:r>
          </a:p>
          <a:p>
            <a:r>
              <a:rPr lang="pt-BR" dirty="0" smtClean="0"/>
              <a:t>Como “arranjar”, “providenciar” e “arrumar” a informação e conhecimento?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506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gestão e o pragmatismo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A gestão apresenta-se como pragmática e, portanto, não ideológica, fundada sobre a eficácia da ação, mais do que sobre a pertinência das ideias -&gt; grande risco em tempos de informação e conhecimento!</a:t>
            </a:r>
          </a:p>
          <a:p>
            <a:r>
              <a:rPr lang="pt-BR" dirty="0" smtClean="0"/>
              <a:t>Os experts em gestão tornaram-se pessoas que prescrevem modelos</a:t>
            </a:r>
          </a:p>
          <a:p>
            <a:pPr lvl="1"/>
            <a:r>
              <a:rPr lang="pt-BR" dirty="0" smtClean="0"/>
              <a:t>Os modelos sobre os quais fundamentam sua competência são construídos sobre diferentes paradigmas</a:t>
            </a:r>
          </a:p>
          <a:p>
            <a:pPr lvl="1"/>
            <a:r>
              <a:rPr lang="pt-BR" dirty="0" smtClean="0"/>
              <a:t>Um paradigma descreve o conjunto de crenças a partir das quais os pesquisadores elaboram suas hipóteses, suas teorias e seus métodos</a:t>
            </a:r>
          </a:p>
          <a:p>
            <a:r>
              <a:rPr lang="pt-BR" dirty="0" smtClean="0"/>
              <a:t>FUNDAMENTAL: é, portanto, meu conjunto de crenças que definem meu estilo de gestão!</a:t>
            </a:r>
          </a:p>
          <a:p>
            <a:r>
              <a:rPr lang="pt-BR" dirty="0" smtClean="0"/>
              <a:t>A gestão se perverte quando favorece uma visão do mundo na qual o humano se torna um recurso a serviço da empresa. </a:t>
            </a:r>
          </a:p>
        </p:txBody>
      </p:sp>
    </p:spTree>
    <p:extLst>
      <p:ext uri="{BB962C8B-B14F-4D97-AF65-F5344CB8AC3E}">
        <p14:creationId xmlns:p14="http://schemas.microsoft.com/office/powerpoint/2010/main" val="1619996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As mudanças no capitalismo industrial e a criação da era da informação e do conhecimento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3 fenômenos maiores transformam o capitalismo industrial do final do século XX:</a:t>
            </a:r>
          </a:p>
          <a:p>
            <a:pPr lvl="1"/>
            <a:r>
              <a:rPr lang="pt-BR" dirty="0" smtClean="0"/>
              <a:t>As lógicas de produção estão cada vez mais submetidas às pressões das lógicas financeiras. A economia financeira substituiu a economia industrial;</a:t>
            </a:r>
          </a:p>
          <a:p>
            <a:pPr lvl="2"/>
            <a:r>
              <a:rPr lang="pt-BR" dirty="0" smtClean="0"/>
              <a:t>É a lógica financeira que faz com que a informação tenha alto valor nessa nova economia -&gt; menos que produzir, eu preciso conhecer para poder especular, prever, antecipar, modelar!</a:t>
            </a:r>
          </a:p>
          <a:p>
            <a:pPr lvl="1"/>
            <a:r>
              <a:rPr lang="pt-BR" dirty="0" smtClean="0"/>
              <a:t>O peso dos mercados e mundialização põem de novo em questão os modos de regulação econômica: o capital é </a:t>
            </a:r>
            <a:r>
              <a:rPr lang="pt-BR" dirty="0" err="1" smtClean="0"/>
              <a:t>desterritorializado</a:t>
            </a:r>
            <a:r>
              <a:rPr lang="pt-BR" dirty="0" smtClean="0"/>
              <a:t>!</a:t>
            </a:r>
          </a:p>
          <a:p>
            <a:pPr lvl="1"/>
            <a:r>
              <a:rPr lang="pt-BR" dirty="0" smtClean="0"/>
              <a:t>A fusão das telecomunicações com a informática instaura a ditadura do tempo real e a </a:t>
            </a:r>
            <a:r>
              <a:rPr lang="pt-BR" dirty="0" err="1" smtClean="0"/>
              <a:t>imediatidade</a:t>
            </a:r>
            <a:r>
              <a:rPr lang="pt-BR" dirty="0" smtClean="0"/>
              <a:t> das respostas às exigências dos mercados financeiros</a:t>
            </a:r>
          </a:p>
        </p:txBody>
      </p:sp>
    </p:spTree>
    <p:extLst>
      <p:ext uri="{BB962C8B-B14F-4D97-AF65-F5344CB8AC3E}">
        <p14:creationId xmlns:p14="http://schemas.microsoft.com/office/powerpoint/2010/main" val="1769525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046" y="138479"/>
            <a:ext cx="10515600" cy="322629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Principais Teorias de Gestão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15" y="947981"/>
            <a:ext cx="7764462" cy="51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9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Qual nosso grande desafio?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Entendendo que a gestão não é algo neutro, mas sim um conjunto de formas de atuar no mundo que se baseiam em crenças e maneiras de pensar:</a:t>
            </a:r>
          </a:p>
          <a:p>
            <a:pPr lvl="1"/>
            <a:r>
              <a:rPr lang="pt-BR" dirty="0" smtClean="0"/>
              <a:t>Como pensamos os fenômenos informação e conhecimento para a construção de modos mais interessantes e </a:t>
            </a:r>
            <a:r>
              <a:rPr lang="pt-BR" dirty="0" err="1" smtClean="0"/>
              <a:t>empoderadores</a:t>
            </a:r>
            <a:r>
              <a:rPr lang="pt-BR" dirty="0" smtClean="0"/>
              <a:t> de Gestão da Informação e do Conhecimento?</a:t>
            </a:r>
          </a:p>
          <a:p>
            <a:pPr lvl="1"/>
            <a:r>
              <a:rPr lang="pt-BR" dirty="0" smtClean="0"/>
              <a:t>Como entendemos onde temos de lidar nas organizações, nas relações humanas e nos processos de individuais para construir essas formas de Gestão?</a:t>
            </a:r>
          </a:p>
          <a:p>
            <a:pPr lvl="1"/>
            <a:r>
              <a:rPr lang="pt-BR" dirty="0" smtClean="0"/>
              <a:t>Que fenômenos exatamente lidamos em nosso dia a dia?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333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Dado, informação e conhecimento: uma visão geral e introdutória do que será gerido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1183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nmind.com.br/blog/wp-content/uploads/2011/11/tabela-bradesc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99" y="343878"/>
            <a:ext cx="8377726" cy="569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8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.slidesharecdn.com/aulas2e3gicomsp-120125044206-phpapp01/95/informao-e-conhecimento-nas-organizaes-gesto-4-638.jpg?cb=14099256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524" y="0"/>
            <a:ext cx="8962984" cy="67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7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Relação entre Gestão da Informação e do Conhecimento</a:t>
            </a:r>
            <a:endParaRPr lang="pt-BR" sz="3200" dirty="0"/>
          </a:p>
        </p:txBody>
      </p:sp>
      <p:pic>
        <p:nvPicPr>
          <p:cNvPr id="8194" name="Picture 2" descr="FIGURA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2056301"/>
            <a:ext cx="8378045" cy="364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288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26" y="1187938"/>
            <a:ext cx="9355553" cy="538248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/>
              <a:t>Tecnologias: dado, informação e conhecimento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75843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2273512" y="-4245433"/>
            <a:ext cx="7644975" cy="7674433"/>
          </a:xfrm>
          <a:prstGeom prst="ellipse">
            <a:avLst/>
          </a:prstGeom>
          <a:solidFill>
            <a:srgbClr val="F7F7F7"/>
          </a:solidFill>
          <a:ln>
            <a:noFill/>
          </a:ln>
          <a:effectLst>
            <a:outerShdw blurRad="990600" dist="723900" dir="5400000" sx="105000" sy="105000" algn="ctr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75" y="213825"/>
            <a:ext cx="3524249" cy="1753180"/>
          </a:xfrm>
          <a:prstGeom prst="rect">
            <a:avLst/>
          </a:prstGeom>
        </p:spPr>
      </p:pic>
      <p:pic>
        <p:nvPicPr>
          <p:cNvPr id="7" name="Imagem 6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39D45F69-E6EB-4F1F-7912-D2A6F1344A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53" y="1967005"/>
            <a:ext cx="3807953" cy="76254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A82F45CD-D48F-3742-F9D4-A5E6AE7AF832}"/>
              </a:ext>
            </a:extLst>
          </p:cNvPr>
          <p:cNvSpPr txBox="1"/>
          <p:nvPr/>
        </p:nvSpPr>
        <p:spPr>
          <a:xfrm>
            <a:off x="4333875" y="4264238"/>
            <a:ext cx="4070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  <a:latin typeface="Monoceros" panose="02000505000000020004" pitchFamily="2" charset="0"/>
              </a:rPr>
              <a:t>Aula 01 – Introdução a Governança Corporativa em TI</a:t>
            </a:r>
            <a:endParaRPr lang="pt-BR" sz="2400" b="1" dirty="0">
              <a:solidFill>
                <a:schemeClr val="bg1"/>
              </a:solidFill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40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8" y="26405"/>
            <a:ext cx="9225189" cy="653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37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877" y="562097"/>
            <a:ext cx="58578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27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4" y="-11598"/>
            <a:ext cx="9210726" cy="64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3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av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8" y="182259"/>
            <a:ext cx="8914687" cy="64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53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54" y="45272"/>
            <a:ext cx="8839200" cy="636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73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85" y="256495"/>
            <a:ext cx="8659637" cy="627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52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av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84" y="7937"/>
            <a:ext cx="8667261" cy="65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0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5627"/>
            <a:ext cx="8917273" cy="64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6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23" y="125654"/>
            <a:ext cx="9086636" cy="65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6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46" y="82921"/>
            <a:ext cx="8614609" cy="64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51616" y="317320"/>
            <a:ext cx="11573684" cy="586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221" y="-1764220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8551079" y="6470855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spc="300" dirty="0">
                <a:latin typeface="Monoceros" panose="02000505000000020004" pitchFamily="2" charset="0"/>
              </a:rPr>
              <a:t>DATA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025642" y="1276678"/>
            <a:ext cx="106998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1600" b="1" dirty="0">
              <a:latin typeface="Monoceros" panose="02000505000000020004" pitchFamily="2" charset="0"/>
            </a:endParaRPr>
          </a:p>
          <a:p>
            <a:pPr algn="just"/>
            <a:r>
              <a:rPr lang="pt-BR" sz="1600" b="1" dirty="0" smtClean="0">
                <a:latin typeface="Monoceros" panose="02000505000000020004" pitchFamily="2" charset="0"/>
              </a:rPr>
              <a:t> </a:t>
            </a:r>
            <a:r>
              <a:rPr lang="pt-BR" sz="1600" dirty="0" smtClean="0"/>
              <a:t>"</a:t>
            </a:r>
            <a:r>
              <a:rPr lang="pt-BR" sz="1600" dirty="0"/>
              <a:t>Governança Corporativa em Tecnologia da Informação", de Marcos Paulo Valadares de Oliveira e Luiz Carlos da Silva Santos. O livro apresenta os principais conceitos e práticas de governança corporativa em TI, incluindo estratégia, gestão de riscos, gestão de projetos, gestão de serviços, entre outros</a:t>
            </a:r>
            <a:r>
              <a:rPr lang="pt-BR" sz="1600" dirty="0" smtClean="0"/>
              <a:t>.</a:t>
            </a:r>
          </a:p>
          <a:p>
            <a:pPr algn="just"/>
            <a:endParaRPr lang="pt-BR" sz="1600" dirty="0"/>
          </a:p>
          <a:p>
            <a:pPr algn="just"/>
            <a:r>
              <a:rPr lang="pt-BR" sz="1600" dirty="0"/>
              <a:t>"Governança de TI: Tecnologia da Informação", de Walter Cunha. O livro aborda as principais técnicas e metodologias de governança de TI, incluindo COBIT, ITIL, ISO/IEC 27001, entre outras</a:t>
            </a:r>
            <a:r>
              <a:rPr lang="pt-BR" sz="1600" dirty="0" smtClean="0"/>
              <a:t>.</a:t>
            </a:r>
          </a:p>
          <a:p>
            <a:pPr algn="just"/>
            <a:endParaRPr lang="pt-BR" sz="1600" dirty="0"/>
          </a:p>
          <a:p>
            <a:pPr algn="just"/>
            <a:r>
              <a:rPr lang="pt-BR" sz="1600" dirty="0"/>
              <a:t>"Governança de TI na prática: casos reais de sucesso", de Ronaldo Bicalho. O livro apresenta casos reais de empresas que implementaram a governança de TI e tiveram sucesso, incluindo desafios enfrentados e soluções adotadas</a:t>
            </a:r>
            <a:r>
              <a:rPr lang="pt-BR" sz="1600" dirty="0" smtClean="0"/>
              <a:t>.</a:t>
            </a:r>
          </a:p>
          <a:p>
            <a:pPr algn="just"/>
            <a:endParaRPr lang="pt-BR" sz="1600" dirty="0"/>
          </a:p>
          <a:p>
            <a:pPr algn="just"/>
            <a:r>
              <a:rPr lang="pt-BR" sz="1600" dirty="0"/>
              <a:t>"Governança Corporativa em Tecnologia da Informação - Foco em Gerenciamento de Serviços", de Rodrigo Sodré. O livro aborda a governança de TI sob a perspectiva do gerenciamento de serviços, apresentando as melhores práticas para garantir a entrega de serviços de TI de qualidade</a:t>
            </a:r>
            <a:r>
              <a:rPr lang="pt-BR" sz="1600" dirty="0" smtClean="0"/>
              <a:t>.</a:t>
            </a:r>
          </a:p>
          <a:p>
            <a:pPr algn="just"/>
            <a:endParaRPr lang="pt-BR" sz="1600" dirty="0"/>
          </a:p>
          <a:p>
            <a:pPr algn="just"/>
            <a:r>
              <a:rPr lang="pt-BR" sz="1600" dirty="0" smtClean="0"/>
              <a:t>"</a:t>
            </a:r>
            <a:r>
              <a:rPr lang="pt-BR" sz="1600" dirty="0"/>
              <a:t>Governança de TI e Sistemas de Informação: Desafios e Soluções", de Nelson da Cruz Monteiro Fernandes e Paulo Cardoso do Amaral. O livro aborda os desafios enfrentados pelas empresas na governança de TI e apresenta soluções práticas para superá-los.</a:t>
            </a:r>
          </a:p>
          <a:p>
            <a:pPr algn="ctr"/>
            <a:endParaRPr lang="pt-BR" sz="1600" b="1" dirty="0">
              <a:latin typeface="Monoceros" panose="02000505000000020004" pitchFamily="2" charset="0"/>
            </a:endParaRP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513" y="6311773"/>
            <a:ext cx="590550" cy="53651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72730"/>
            <a:ext cx="1608365" cy="800100"/>
          </a:xfrm>
          <a:prstGeom prst="rect">
            <a:avLst/>
          </a:prstGeom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98940724-0331-5F10-C8D7-06BF968325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6172593"/>
            <a:ext cx="3374223" cy="6756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A82F45CD-D48F-3742-F9D4-A5E6AE7AF832}"/>
              </a:ext>
            </a:extLst>
          </p:cNvPr>
          <p:cNvSpPr txBox="1"/>
          <p:nvPr/>
        </p:nvSpPr>
        <p:spPr>
          <a:xfrm>
            <a:off x="3969107" y="572730"/>
            <a:ext cx="510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Monoceros" panose="02000505000000020004" pitchFamily="2" charset="0"/>
              </a:rPr>
              <a:t>Recomendações  de Livros </a:t>
            </a:r>
            <a:endParaRPr lang="pt-BR" sz="2400" b="1" dirty="0"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av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77" y="34783"/>
            <a:ext cx="8917354" cy="66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09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54" y="162971"/>
            <a:ext cx="8809218" cy="65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82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77" y="39018"/>
            <a:ext cx="8246596" cy="661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88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37" y="103142"/>
            <a:ext cx="9547365" cy="646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92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Arenas de uso da informação e do conhecimento</a:t>
            </a:r>
            <a:endParaRPr lang="pt-BR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25" y="1773970"/>
            <a:ext cx="7385632" cy="44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86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Princípios da Gestão da Informação e Conhecimento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806" y="1936139"/>
            <a:ext cx="6997456" cy="421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66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av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19" y="581391"/>
            <a:ext cx="6326548" cy="54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05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/>
        </p:nvSpPr>
        <p:spPr>
          <a:xfrm>
            <a:off x="609782" y="573270"/>
            <a:ext cx="10515600" cy="2852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Tendências </a:t>
            </a:r>
            <a:endParaRPr lang="pt-BR" dirty="0"/>
          </a:p>
          <a:p>
            <a:endParaRPr lang="pt-BR" dirty="0" smtClean="0"/>
          </a:p>
          <a:p>
            <a:pPr marL="571500" indent="-571500">
              <a:buFontTx/>
              <a:buChar char="-"/>
            </a:pPr>
            <a:r>
              <a:rPr lang="pt-BR" sz="2400" b="1" dirty="0" smtClean="0"/>
              <a:t>IA em todos os lugares;</a:t>
            </a:r>
          </a:p>
          <a:p>
            <a:pPr marL="571500" indent="-571500">
              <a:buFontTx/>
              <a:buChar char="-"/>
            </a:pPr>
            <a:r>
              <a:rPr lang="pt-BR" sz="2400" b="1" dirty="0" smtClean="0"/>
              <a:t>Partes </a:t>
            </a:r>
            <a:r>
              <a:rPr lang="pt-BR" sz="2400" b="1" dirty="0" smtClean="0"/>
              <a:t>do metaverso se torna real;</a:t>
            </a:r>
          </a:p>
          <a:p>
            <a:pPr marL="571500" indent="-571500">
              <a:buFontTx/>
              <a:buChar char="-"/>
            </a:pPr>
            <a:r>
              <a:rPr lang="pt-BR" sz="2400" b="1" dirty="0" smtClean="0"/>
              <a:t>Progresso na Web3;</a:t>
            </a:r>
          </a:p>
          <a:p>
            <a:pPr marL="571500" indent="-571500">
              <a:buFontTx/>
              <a:buChar char="-"/>
            </a:pPr>
            <a:r>
              <a:rPr lang="pt-BR" sz="2400" b="1" dirty="0" smtClean="0"/>
              <a:t>Unindo o mundo digital e físico;</a:t>
            </a:r>
          </a:p>
          <a:p>
            <a:pPr marL="571500" indent="-571500">
              <a:buFontTx/>
              <a:buChar char="-"/>
            </a:pPr>
            <a:r>
              <a:rPr lang="pt-BR" sz="2400" b="1" dirty="0" smtClean="0"/>
              <a:t>Natureza editável;</a:t>
            </a:r>
          </a:p>
          <a:p>
            <a:pPr marL="571500" indent="-571500">
              <a:buFontTx/>
              <a:buChar char="-"/>
            </a:pPr>
            <a:r>
              <a:rPr lang="pt-BR" sz="2400" b="1" dirty="0" smtClean="0"/>
              <a:t>Progresso quântico;</a:t>
            </a:r>
          </a:p>
          <a:p>
            <a:pPr marL="571500" indent="-571500">
              <a:buFontTx/>
              <a:buChar char="-"/>
            </a:pPr>
            <a:r>
              <a:rPr lang="pt-BR" sz="2400" b="1" dirty="0" smtClean="0"/>
              <a:t>Progresso em Tecnologia verde;</a:t>
            </a:r>
          </a:p>
          <a:p>
            <a:pPr marL="571500" indent="-571500">
              <a:buFontTx/>
              <a:buChar char="-"/>
            </a:pPr>
            <a:r>
              <a:rPr lang="pt-BR" sz="2400" b="1" dirty="0" smtClean="0"/>
              <a:t>Os robôs se tornarão mais humanos;</a:t>
            </a:r>
          </a:p>
          <a:p>
            <a:pPr marL="571500" indent="-571500">
              <a:buFontTx/>
              <a:buChar char="-"/>
            </a:pPr>
            <a:r>
              <a:rPr lang="pt-BR" sz="2400" b="1" dirty="0" smtClean="0"/>
              <a:t>Progresso no sistema autônomo;</a:t>
            </a:r>
          </a:p>
          <a:p>
            <a:pPr marL="571500" indent="-571500">
              <a:buFontTx/>
              <a:buChar char="-"/>
            </a:pPr>
            <a:r>
              <a:rPr lang="pt-BR" sz="2400" b="1" dirty="0" smtClean="0"/>
              <a:t>Tecnologia mais sustentável </a:t>
            </a:r>
          </a:p>
          <a:p>
            <a:r>
              <a:rPr lang="pt-BR" sz="2000" dirty="0" smtClean="0"/>
              <a:t> 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27265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8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428626" y="354625"/>
            <a:ext cx="11441807" cy="6160052"/>
          </a:xfrm>
          <a:prstGeom prst="rect">
            <a:avLst/>
          </a:prstGeom>
          <a:solidFill>
            <a:srgbClr val="51527D"/>
          </a:solidFill>
          <a:ln>
            <a:noFill/>
          </a:ln>
          <a:effectLst>
            <a:outerShdw blurRad="292100" dist="88900" dir="294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067" y="-343498"/>
            <a:ext cx="3290559" cy="2881981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="" xmlns:a16="http://schemas.microsoft.com/office/drawing/2014/main" id="{C2BC190F-86B4-F7BB-936B-3484C413D5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1" y="4391783"/>
            <a:ext cx="4760895" cy="953374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="" xmlns:a16="http://schemas.microsoft.com/office/drawing/2014/main" id="{E2D4C36A-E146-687D-2627-373ACE9F6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49" y="604631"/>
            <a:ext cx="2724150" cy="4038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FCD88404-3E20-93F6-0BE2-5A63D63F8D3D}"/>
              </a:ext>
            </a:extLst>
          </p:cNvPr>
          <p:cNvSpPr txBox="1"/>
          <p:nvPr/>
        </p:nvSpPr>
        <p:spPr>
          <a:xfrm>
            <a:off x="7637403" y="3429000"/>
            <a:ext cx="287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  <a:latin typeface="Monoceros" panose="02000505000000020004" pitchFamily="2" charset="0"/>
              </a:rPr>
              <a:t>Obrigada!</a:t>
            </a:r>
            <a:endParaRPr lang="pt-BR" sz="2400" b="1" dirty="0">
              <a:solidFill>
                <a:schemeClr val="bg1"/>
              </a:solidFill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48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26195" y="742341"/>
            <a:ext cx="298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Monoceros" panose="02000505000000020004" pitchFamily="2" charset="0"/>
              </a:rPr>
              <a:t>INTRODUÇÃO </a:t>
            </a:r>
            <a:endParaRPr lang="pt-BR" sz="2400" b="1" dirty="0">
              <a:latin typeface="Monoceros" panose="02000505000000020004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93728" y="1625023"/>
            <a:ext cx="412320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A governança corporativa em TI é um tema cada vez mais relevante no mundo empresarial. A governança corporativa em geral é definida como um conjunto de práticas, processos e estruturas utilizados para gerenciar uma empresa de forma eficaz e sustentável, garantindo transparência, ética e responsabilidade corporativa. No contexto da tecnologia da informação (TI), a governança corporativa é a abordagem utilizada para gerenciar e controlar os recursos de TI de uma empresa, incluindo hardware, software, dados, sistemas, redes e pessoal de TI.</a:t>
            </a:r>
            <a:endParaRPr lang="pt-BR" sz="1600" dirty="0">
              <a:solidFill>
                <a:srgbClr val="51527D"/>
              </a:solidFill>
              <a:latin typeface="Monoceros" panose="02000505000000020004" pitchFamily="2" charset="0"/>
            </a:endParaRPr>
          </a:p>
        </p:txBody>
      </p:sp>
      <p:pic>
        <p:nvPicPr>
          <p:cNvPr id="17410" name="Picture 2" descr="three men sitting on chair beside t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70" y="1162481"/>
            <a:ext cx="5674730" cy="4256047"/>
          </a:xfrm>
          <a:prstGeom prst="rect">
            <a:avLst/>
          </a:prstGeom>
          <a:noFill/>
          <a:effectLst>
            <a:outerShdw blurRad="406400" dist="127000" dir="3540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33790" y="291576"/>
            <a:ext cx="9088072" cy="571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291575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17056" y="653983"/>
            <a:ext cx="298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b="1" dirty="0">
              <a:latin typeface="Monoceros" panose="02000505000000020004" pitchFamily="2" charset="0"/>
            </a:endParaRPr>
          </a:p>
        </p:txBody>
      </p:sp>
      <p:pic>
        <p:nvPicPr>
          <p:cNvPr id="11266" name="Picture 2" descr="two person smiling during day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0" r="5988"/>
          <a:stretch/>
        </p:blipFill>
        <p:spPr bwMode="auto">
          <a:xfrm>
            <a:off x="6640340" y="862437"/>
            <a:ext cx="5534024" cy="4576978"/>
          </a:xfrm>
          <a:prstGeom prst="rect">
            <a:avLst/>
          </a:prstGeom>
          <a:noFill/>
          <a:effectLst>
            <a:outerShdw blurRad="685800" dist="127000" dir="2640000" sx="103000" sy="103000" algn="ctr" rotWithShape="0">
              <a:srgbClr val="000000">
                <a:alpha val="1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75C3DD61-FA24-F588-9DF5-F1A9325D4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3" y="6086942"/>
            <a:ext cx="3867978" cy="774567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1418338" y="781995"/>
            <a:ext cx="298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b="1" dirty="0">
              <a:latin typeface="Monoceros" panose="02000505000000020004" pitchFamily="2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33" y="1734079"/>
            <a:ext cx="5141685" cy="2933450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1426195" y="742341"/>
            <a:ext cx="2983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Monoceros" panose="02000505000000020004" pitchFamily="2" charset="0"/>
              </a:rPr>
              <a:t>GOVERNANÇA CORPORATIVA </a:t>
            </a:r>
            <a:endParaRPr lang="pt-BR" sz="2400" b="1" dirty="0">
              <a:latin typeface="Monoceros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4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33790" y="291576"/>
            <a:ext cx="9088072" cy="571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291575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17056" y="653983"/>
            <a:ext cx="298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b="1" dirty="0">
              <a:latin typeface="Monoceros" panose="02000505000000020004" pitchFamily="2" charset="0"/>
            </a:endParaRPr>
          </a:p>
        </p:txBody>
      </p:sp>
      <p:pic>
        <p:nvPicPr>
          <p:cNvPr id="11266" name="Picture 2" descr="two person smiling during day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0" r="5988"/>
          <a:stretch/>
        </p:blipFill>
        <p:spPr bwMode="auto">
          <a:xfrm>
            <a:off x="6640340" y="862437"/>
            <a:ext cx="5534024" cy="4576978"/>
          </a:xfrm>
          <a:prstGeom prst="rect">
            <a:avLst/>
          </a:prstGeom>
          <a:noFill/>
          <a:effectLst>
            <a:outerShdw blurRad="685800" dist="127000" dir="2640000" sx="103000" sy="103000" algn="ctr" rotWithShape="0">
              <a:srgbClr val="000000">
                <a:alpha val="1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75C3DD61-FA24-F588-9DF5-F1A9325D4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3" y="6086942"/>
            <a:ext cx="3867978" cy="774567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1418338" y="781995"/>
            <a:ext cx="298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b="1" dirty="0">
              <a:latin typeface="Monoceros" panose="02000505000000020004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426195" y="742341"/>
            <a:ext cx="298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atin typeface="Monoceros" panose="02000505000000020004" pitchFamily="2" charset="0"/>
              </a:rPr>
              <a:t>ABORDAGENS</a:t>
            </a:r>
            <a:endParaRPr lang="pt-BR" sz="2400" b="1" dirty="0">
              <a:latin typeface="Monoceros" panose="02000505000000020004" pitchFamily="2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6"/>
          <a:srcRect l="3518"/>
          <a:stretch/>
        </p:blipFill>
        <p:spPr>
          <a:xfrm>
            <a:off x="428626" y="1508234"/>
            <a:ext cx="5932350" cy="41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3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4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40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72473" y="906443"/>
            <a:ext cx="3548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Monoceros" panose="02000505000000020004" pitchFamily="2" charset="0"/>
              </a:rPr>
              <a:t>Governança Corporativa</a:t>
            </a:r>
            <a:endParaRPr lang="pt-BR" sz="2400" b="1" dirty="0">
              <a:latin typeface="Monoceros" panose="02000505000000020004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891708" y="2368886"/>
            <a:ext cx="43961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A governança corporativa é um conjunto de práticas, processos e estruturas utilizados para gerenciar uma empresa de forma eficaz e sustentável, garantindo transparência, ética e responsabilidade corporativa. </a:t>
            </a:r>
            <a:endParaRPr lang="pt-BR" sz="1600" dirty="0" smtClean="0"/>
          </a:p>
          <a:p>
            <a:pPr algn="just"/>
            <a:endParaRPr lang="pt-BR" sz="1600" dirty="0"/>
          </a:p>
          <a:p>
            <a:pPr algn="just"/>
            <a:r>
              <a:rPr lang="pt-BR" sz="1600" dirty="0" smtClean="0"/>
              <a:t>A </a:t>
            </a:r>
            <a:r>
              <a:rPr lang="pt-BR" sz="1600" dirty="0"/>
              <a:t>governança corporativa tem como objetivos principais proteger os interesses dos acionistas, aumentar a eficiência operacional, reduzir riscos e garantir a conformidade legal e regulatória. A governança corporativa é importante para manter a confiança dos stakeholders, incluindo acionistas, investidores, clientes, fornecedores, empregados e a sociedade em geral.</a:t>
            </a:r>
            <a:endParaRPr lang="pt-BR" sz="1600" dirty="0">
              <a:solidFill>
                <a:srgbClr val="51527D"/>
              </a:solidFill>
              <a:latin typeface="Monoceros" panose="02000505000000020004" pitchFamily="2" charset="0"/>
            </a:endParaRPr>
          </a:p>
        </p:txBody>
      </p:sp>
      <p:pic>
        <p:nvPicPr>
          <p:cNvPr id="17410" name="Picture 2" descr="three men sitting on chair beside t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70" y="1162481"/>
            <a:ext cx="5674730" cy="4256047"/>
          </a:xfrm>
          <a:prstGeom prst="rect">
            <a:avLst/>
          </a:prstGeom>
          <a:noFill/>
          <a:effectLst>
            <a:outerShdw blurRad="406400" dist="127000" dir="3540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2ED88B45-DB6F-4603-3EB7-751AA4420B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35" y="6050851"/>
            <a:ext cx="3867978" cy="7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6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66108" y="-206"/>
            <a:ext cx="9088072" cy="560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413498" y="1856547"/>
            <a:ext cx="55615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 governança corporativa em TI é a abordagem utilizada para gerenciar e controlar os recursos de TI de uma empresa, incluindo hardware, software, dados, sistemas, redes e pessoal de TI. </a:t>
            </a:r>
            <a:endParaRPr lang="pt-BR" dirty="0" smtClean="0"/>
          </a:p>
          <a:p>
            <a:pPr algn="just"/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/>
              <a:t>A </a:t>
            </a:r>
            <a:r>
              <a:rPr lang="pt-BR" dirty="0"/>
              <a:t>governança corporativa em TI tem como objetivos principais garantir a disponibilidade, integridade e confidencialidade dos dados e sistemas, aumentar a eficiência operacional, reduzir riscos e garantir a conformidade legal e regulatória. A governança corporativa em TI é importante para manter a confiança dos stakeholders, incluindo clientes, fornecedores, empregados e a sociedade em geral.</a:t>
            </a:r>
            <a:endParaRPr lang="pt-BR" dirty="0">
              <a:solidFill>
                <a:srgbClr val="51527D"/>
              </a:solidFill>
              <a:latin typeface="Monoceros" panose="02000505000000020004" pitchFamily="2" charset="0"/>
            </a:endParaRPr>
          </a:p>
        </p:txBody>
      </p:sp>
      <p:pic>
        <p:nvPicPr>
          <p:cNvPr id="18" name="Picture 2" descr="three men sitting on chair beside t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70" y="1162481"/>
            <a:ext cx="5674730" cy="4256047"/>
          </a:xfrm>
          <a:prstGeom prst="rect">
            <a:avLst/>
          </a:prstGeom>
          <a:noFill/>
          <a:effectLst>
            <a:outerShdw blurRad="406400" dist="127000" dir="3540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="" xmlns:a16="http://schemas.microsoft.com/office/drawing/2014/main" id="{C8882793-EFD8-CF45-1DF0-3C5E9D0E79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91525"/>
            <a:ext cx="3867978" cy="7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2230</Words>
  <Application>Microsoft Office PowerPoint</Application>
  <PresentationFormat>Widescreen</PresentationFormat>
  <Paragraphs>145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3" baseType="lpstr">
      <vt:lpstr>Calibri</vt:lpstr>
      <vt:lpstr>Monoceros</vt:lpstr>
      <vt:lpstr>Calibri Light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Introdução a Gestão da Informação e do Conhecimento</vt:lpstr>
      <vt:lpstr>O que é gestão?</vt:lpstr>
      <vt:lpstr>Qual a função do gestor?</vt:lpstr>
      <vt:lpstr>O que é gerenciamento?</vt:lpstr>
      <vt:lpstr>A gestão e o pragmatismo</vt:lpstr>
      <vt:lpstr>As mudanças no capitalismo industrial e a criação da era da informação e do conhecimento</vt:lpstr>
      <vt:lpstr>Principais Teorias de Gestão</vt:lpstr>
      <vt:lpstr>Qual nosso grande desafio?</vt:lpstr>
      <vt:lpstr>Dado, informação e conhecimento: uma visão geral e introdutória do que será gerido</vt:lpstr>
      <vt:lpstr>Apresentação do PowerPoint</vt:lpstr>
      <vt:lpstr>Apresentação do PowerPoint</vt:lpstr>
      <vt:lpstr>Relação entre Gestão da Informação e do Conhecimento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Arenas de uso da informação e do conhecimento</vt:lpstr>
      <vt:lpstr>Princípios da Gestão da Informação e Conhecimento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Aleksandr Ivanovitch Silva Alves</dc:creator>
  <cp:lastModifiedBy>Conta da Microsoft</cp:lastModifiedBy>
  <cp:revision>48</cp:revision>
  <dcterms:created xsi:type="dcterms:W3CDTF">2021-02-25T17:23:32Z</dcterms:created>
  <dcterms:modified xsi:type="dcterms:W3CDTF">2024-04-13T11:06:03Z</dcterms:modified>
</cp:coreProperties>
</file>